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0" r:id="rId4"/>
    <p:sldId id="258" r:id="rId5"/>
    <p:sldId id="264" r:id="rId6"/>
    <p:sldId id="263" r:id="rId7"/>
    <p:sldId id="265" r:id="rId8"/>
    <p:sldId id="267" r:id="rId9"/>
    <p:sldId id="259" r:id="rId10"/>
    <p:sldId id="268" r:id="rId11"/>
    <p:sldId id="269" r:id="rId12"/>
    <p:sldId id="27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8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8C90-6BC4-4D4D-8888-0B183F521D6C}" type="datetimeFigureOut">
              <a:rPr lang="en-GB" smtClean="0"/>
              <a:pPr/>
              <a:t>13/11/2013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96F3-6163-463F-AF83-4BA2C7B6DE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AC43-B556-4D4F-9D10-70AE99446A3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AC43-B556-4D4F-9D10-70AE99446A3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0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 cstate="print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794C36-FED1-4383-86AC-DAE9F04CF07D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Rectangle 8"/>
          <p:cNvSpPr/>
          <p:nvPr/>
        </p:nvSpPr>
        <p:spPr>
          <a:xfrm>
            <a:off x="345442" y="2942603"/>
            <a:ext cx="7147928" cy="2463795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49" y="2944633"/>
            <a:ext cx="1190347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717" y="3136657"/>
            <a:ext cx="910221" cy="2075688"/>
          </a:xfrm>
          <a:prstGeom prst="rect">
            <a:avLst/>
          </a:prstGeom>
          <a:solidFill>
            <a:srgbClr val="B5AE53">
              <a:alpha val="70000"/>
            </a:srgbClr>
          </a:solidFill>
          <a:ln w="6345">
            <a:solidFill>
              <a:srgbClr val="6B7D72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5486" y="3055623"/>
            <a:ext cx="6947848" cy="22453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786829" y="4625263"/>
            <a:ext cx="761996" cy="457200"/>
          </a:xfrm>
        </p:spPr>
        <p:txBody>
          <a:bodyPr anchorCtr="1"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pPr lvl="0"/>
            <a:fld id="{7213F1D1-9DD3-4AAB-91F2-5484E23102BB}" type="slidenum">
              <a:rPr/>
              <a:pPr lvl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41818" y="4559271"/>
            <a:ext cx="6755166" cy="664366"/>
          </a:xfrm>
          <a:prstGeom prst="rect">
            <a:avLst/>
          </a:prstGeom>
          <a:solidFill>
            <a:srgbClr val="93A2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538974" y="3139436"/>
            <a:ext cx="6760872" cy="2077717"/>
          </a:xfrm>
          <a:prstGeom prst="rect">
            <a:avLst/>
          </a:prstGeom>
          <a:noFill/>
          <a:ln w="6345">
            <a:solidFill>
              <a:srgbClr val="6B7D72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3" name="Subtitle 2"/>
          <p:cNvSpPr txBox="1">
            <a:spLocks noGrp="1"/>
          </p:cNvSpPr>
          <p:nvPr>
            <p:ph type="subTitle" idx="1"/>
          </p:nvPr>
        </p:nvSpPr>
        <p:spPr>
          <a:xfrm>
            <a:off x="642804" y="4648196"/>
            <a:ext cx="6553203" cy="4572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 cap="all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4" name="Title 1"/>
          <p:cNvSpPr txBox="1">
            <a:spLocks noGrp="1"/>
          </p:cNvSpPr>
          <p:nvPr>
            <p:ph type="ctrTitle"/>
          </p:nvPr>
        </p:nvSpPr>
        <p:spPr>
          <a:xfrm>
            <a:off x="604701" y="3227036"/>
            <a:ext cx="6629400" cy="1219196"/>
          </a:xfrm>
        </p:spPr>
        <p:txBody>
          <a:bodyPr anchor="b"/>
          <a:lstStyle>
            <a:lvl1pPr>
              <a:defRPr sz="4000">
                <a:solidFill>
                  <a:srgbClr val="47534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8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F85C3C-2B97-4C6F-98E0-D8A3B879F96C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6921FB-9A81-4C5F-8F77-575C4BD4B620}" type="slidenum">
              <a:rPr/>
              <a:pPr lv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6861703" y="228600"/>
            <a:ext cx="1859276" cy="612263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6955228" y="351413"/>
            <a:ext cx="1672236" cy="587701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048579" y="395423"/>
            <a:ext cx="1485534" cy="578898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381003"/>
            <a:ext cx="6172200" cy="579119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1F3D5D-B0A3-449D-9A63-739F9BC23C33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F53C5-7CCB-41FA-A11F-EB76CD5A79C4}" type="slidenum">
              <a:rPr/>
              <a:pPr lv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5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8A383B-1C84-43C0-B8F5-E74A48933EE2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A63500-46D6-4087-A304-0DC7FCFF2EE7}" type="slidenum">
              <a:rPr/>
              <a:pPr lv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1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 cstate="print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AF7349-75A9-44DD-B6F1-5E3E566A38F4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5" name="Rectangle 12"/>
          <p:cNvSpPr/>
          <p:nvPr/>
        </p:nvSpPr>
        <p:spPr>
          <a:xfrm>
            <a:off x="451978" y="2946397"/>
            <a:ext cx="8265161" cy="2463795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567659" y="3047996"/>
            <a:ext cx="8033799" cy="22453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C3D004-FC5B-4BC3-8278-CABB90C2280B}" type="slidenum">
              <a:rPr/>
              <a:pPr lvl="0"/>
              <a:t>‹#›</a:t>
            </a:fld>
            <a:endParaRPr lang="en-GB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736457" y="3200400"/>
            <a:ext cx="7696203" cy="1295403"/>
          </a:xfrm>
        </p:spPr>
        <p:txBody>
          <a:bodyPr anchor="b"/>
          <a:lstStyle>
            <a:lvl1pPr>
              <a:defRPr sz="4000">
                <a:solidFill>
                  <a:srgbClr val="47534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14"/>
          <p:cNvSpPr/>
          <p:nvPr/>
        </p:nvSpPr>
        <p:spPr>
          <a:xfrm>
            <a:off x="675494" y="4541523"/>
            <a:ext cx="7818120" cy="664366"/>
          </a:xfrm>
          <a:prstGeom prst="rect">
            <a:avLst/>
          </a:prstGeom>
          <a:solidFill>
            <a:srgbClr val="93A2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1" name="Text Placeholder 2"/>
          <p:cNvSpPr txBox="1">
            <a:spLocks noGrp="1"/>
          </p:cNvSpPr>
          <p:nvPr>
            <p:ph type="body" idx="1"/>
          </p:nvPr>
        </p:nvSpPr>
        <p:spPr>
          <a:xfrm>
            <a:off x="736457" y="4607506"/>
            <a:ext cx="7696203" cy="523786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 cap="all" spc="25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3"/>
          <p:cNvSpPr/>
          <p:nvPr/>
        </p:nvSpPr>
        <p:spPr>
          <a:xfrm>
            <a:off x="675759" y="3124203"/>
            <a:ext cx="7817598" cy="2077717"/>
          </a:xfrm>
          <a:prstGeom prst="rect">
            <a:avLst/>
          </a:prstGeom>
          <a:noFill/>
          <a:ln w="6345">
            <a:solidFill>
              <a:srgbClr val="6B7D72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90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6128" y="1719072"/>
            <a:ext cx="4038603" cy="440740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719072"/>
            <a:ext cx="4038603" cy="440740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A694E5-A5FC-439D-8968-07D0A5677EC1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9B9230-9AC9-49CB-B9F9-2E7848730E1F}" type="slidenum">
              <a:rPr/>
              <a:pPr lv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9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26128" y="1722436"/>
            <a:ext cx="4040184" cy="639759"/>
          </a:xfrm>
        </p:spPr>
        <p:txBody>
          <a:bodyPr anchor="b" anchorCtr="1"/>
          <a:lstStyle>
            <a:lvl1pPr marL="0" indent="0" algn="ctr">
              <a:spcBef>
                <a:spcPts val="500"/>
              </a:spcBef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26128" y="2438403"/>
            <a:ext cx="4040184" cy="36877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722436"/>
            <a:ext cx="4041776" cy="639759"/>
          </a:xfrm>
        </p:spPr>
        <p:txBody>
          <a:bodyPr anchor="b" anchorCtr="1"/>
          <a:lstStyle>
            <a:lvl1pPr marL="0" indent="0" algn="ctr">
              <a:spcBef>
                <a:spcPts val="500"/>
              </a:spcBef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438403"/>
            <a:ext cx="4041776" cy="36877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635927-E602-4370-9F02-169F03F92F51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35CA1-2C80-4823-A44A-278D8D9AE4D7}" type="slidenum">
              <a:rPr/>
              <a:pPr lv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3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228A61-ED3A-4AEA-812B-9A8D42E08DAB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BB8C3-3E12-4869-8DBB-6E9DCCB88E19}" type="slidenum">
              <a:rPr/>
              <a:pPr lv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8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10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 cstate="print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FD7387-8716-4B9D-9C7B-4D5D22E3F476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3AEC42-10BC-4B96-BEE3-F8304A39A780}" type="slidenum">
              <a:rPr/>
              <a:pPr lv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0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11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 cstate="print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3886200" y="685800"/>
            <a:ext cx="4572000" cy="525780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6D1274-1CA7-4C1C-ABA5-84313DA875BB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F709FC-5F49-43B7-B8AE-7FF6A5BD7E8C}" type="slidenum">
              <a:rPr/>
              <a:pPr lvl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0033" y="1505715"/>
            <a:ext cx="2716563" cy="352348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676692" y="1642472"/>
            <a:ext cx="2483254" cy="3234324"/>
          </a:xfrm>
          <a:prstGeom prst="rect">
            <a:avLst/>
          </a:prstGeom>
          <a:solidFill>
            <a:srgbClr val="FFFFFF"/>
          </a:solidFill>
          <a:ln w="6345">
            <a:solidFill>
              <a:srgbClr val="6B7D72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0" name="Text Placeholder 3"/>
          <p:cNvSpPr txBox="1">
            <a:spLocks noGrp="1"/>
          </p:cNvSpPr>
          <p:nvPr>
            <p:ph type="body" idx="2"/>
          </p:nvPr>
        </p:nvSpPr>
        <p:spPr>
          <a:xfrm>
            <a:off x="769001" y="2971800"/>
            <a:ext cx="2298637" cy="1752603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47534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769001" y="1734315"/>
            <a:ext cx="2298637" cy="1191618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8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8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 cstate="print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85800" y="621435"/>
            <a:ext cx="7772400" cy="4331567"/>
          </a:xfrm>
          <a:solidFill>
            <a:srgbClr val="ECEDD1"/>
          </a:solidFill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49132E-5AB8-476D-A07A-69F4739C0B93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7B547C-11B1-42F4-ABC5-B55AA6E7E2C4}" type="slidenum">
              <a:rPr/>
              <a:pPr lvl="0"/>
              <a:t>‹#›</a:t>
            </a:fld>
            <a:endParaRPr lang="en-GB" dirty="0"/>
          </a:p>
        </p:txBody>
      </p:sp>
      <p:sp>
        <p:nvSpPr>
          <p:cNvPr id="7" name="Rectangle 9"/>
          <p:cNvSpPr/>
          <p:nvPr/>
        </p:nvSpPr>
        <p:spPr>
          <a:xfrm>
            <a:off x="685800" y="4953003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61996" y="5029200"/>
            <a:ext cx="7600767" cy="120292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0" name="Rectangle 12"/>
          <p:cNvSpPr/>
          <p:nvPr/>
        </p:nvSpPr>
        <p:spPr>
          <a:xfrm>
            <a:off x="914400" y="5638803"/>
            <a:ext cx="7328513" cy="451695"/>
          </a:xfrm>
          <a:prstGeom prst="rect">
            <a:avLst/>
          </a:prstGeom>
          <a:solidFill>
            <a:srgbClr val="93A2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8" y="5074920"/>
            <a:ext cx="7946136" cy="10972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2" name="Text Placeholder 3"/>
          <p:cNvSpPr txBox="1">
            <a:spLocks noGrp="1"/>
          </p:cNvSpPr>
          <p:nvPr>
            <p:ph type="body" idx="2"/>
          </p:nvPr>
        </p:nvSpPr>
        <p:spPr>
          <a:xfrm>
            <a:off x="956288" y="5656551"/>
            <a:ext cx="7244736" cy="401714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500" cap="all" spc="25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914400" y="5105396"/>
            <a:ext cx="7328513" cy="52304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29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sx="101562" sy="101562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unded Rectangle 6"/>
          <p:cNvSpPr/>
          <p:nvPr/>
        </p:nvSpPr>
        <p:spPr>
          <a:xfrm>
            <a:off x="91440" y="101598"/>
            <a:ext cx="8961120" cy="6664961"/>
          </a:xfrm>
          <a:custGeom>
            <a:avLst>
              <a:gd name="f0" fmla="val 3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13" cstate="print">
              <a:alphaModFix/>
            </a:blip>
            <a:tile sx="101562" sy="101562" algn="tl"/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752603"/>
            <a:ext cx="8229600" cy="4373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64B3C"/>
                </a:solidFill>
                <a:uFillTx/>
                <a:latin typeface="Century Gothic"/>
              </a:defRPr>
            </a:lvl1pPr>
          </a:lstStyle>
          <a:p>
            <a:pPr lvl="0"/>
            <a:fld id="{13B3F757-AF3F-462F-A541-ED1A2C0BC07D}" type="datetime1">
              <a:rPr lang="en-GB"/>
              <a:pPr lvl="0"/>
              <a:t>13/11/2013</a:t>
            </a:fld>
            <a:endParaRPr lang="en-GB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64B3C"/>
                </a:solidFill>
                <a:uFillTx/>
                <a:latin typeface="Century Gothic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64B3C"/>
                </a:solidFill>
                <a:uFillTx/>
                <a:latin typeface="Century Gothic"/>
              </a:defRPr>
            </a:lvl1pPr>
          </a:lstStyle>
          <a:p>
            <a:pPr lvl="0"/>
            <a:fld id="{40F982DA-55F9-4CBD-9812-A92A1155756E}" type="slidenum">
              <a:rPr/>
              <a:pPr lvl="0"/>
              <a:t>‹#›</a:t>
            </a:fld>
            <a:endParaRPr lang="en-GB" dirty="0"/>
          </a:p>
        </p:txBody>
      </p:sp>
      <p:sp>
        <p:nvSpPr>
          <p:cNvPr id="8" name="Rectangle 8"/>
          <p:cNvSpPr/>
          <p:nvPr/>
        </p:nvSpPr>
        <p:spPr>
          <a:xfrm>
            <a:off x="274320" y="278169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372864" y="372864"/>
            <a:ext cx="8380521" cy="1118585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0" name="Title Placeholder 1"/>
          <p:cNvSpPr txBox="1">
            <a:spLocks noGrp="1"/>
          </p:cNvSpPr>
          <p:nvPr>
            <p:ph type="title"/>
          </p:nvPr>
        </p:nvSpPr>
        <p:spPr>
          <a:xfrm>
            <a:off x="426128" y="408371"/>
            <a:ext cx="8260671" cy="103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500" b="0" i="0" u="none" strike="noStrike" kern="1200" cap="all" spc="0" baseline="0">
          <a:solidFill>
            <a:srgbClr val="6B7D72"/>
          </a:solidFill>
          <a:uFillTx/>
          <a:latin typeface="Book Antiqua"/>
        </a:defRPr>
      </a:lvl1pPr>
    </p:titleStyle>
    <p:bodyStyle>
      <a:lvl1pPr marL="342900" marR="0" lvl="0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3A299"/>
        </a:buClr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64B3C"/>
          </a:solidFill>
          <a:uFillTx/>
          <a:latin typeface="Century Gothic"/>
        </a:defRPr>
      </a:lvl1pPr>
      <a:lvl2pPr marL="64008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F543F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64B3C"/>
          </a:solidFill>
          <a:uFillTx/>
          <a:latin typeface="Century Gothic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B5AE53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64B3C"/>
          </a:solidFill>
          <a:uFillTx/>
          <a:latin typeface="Century Gothic"/>
        </a:defRPr>
      </a:lvl3pPr>
      <a:lvl4pPr marL="128016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48058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64B3C"/>
          </a:solidFill>
          <a:uFillTx/>
          <a:latin typeface="Century Gothic"/>
        </a:defRPr>
      </a:lvl4pPr>
      <a:lvl5pPr marL="155448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E8B54D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64B3C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gclips.com/movie-clips/a-simple-plan/finding-mone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logs.spectator.co.uk/books/2013/07/plato-slave-owning-aristocrat-or-homosexual-mystic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978">
            <a:off x="1316206" y="5585407"/>
            <a:ext cx="1278546" cy="9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 txBox="1">
            <a:spLocks noGrp="1"/>
          </p:cNvSpPr>
          <p:nvPr>
            <p:ph type="subTitle" idx="1"/>
          </p:nvPr>
        </p:nvSpPr>
        <p:spPr>
          <a:xfrm>
            <a:off x="251520" y="476672"/>
            <a:ext cx="8424936" cy="4572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C/W	</a:t>
            </a:r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fld id="{E6325195-D3DD-4DBF-A575-43ABF5632CC2}" type="datetime2">
              <a:rPr lang="en-GB" sz="3200" b="1" cap="none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l"/>
              <a:t>Wednesday, 13 November 2013</a:t>
            </a:fld>
            <a:endParaRPr lang="en-GB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Religion&amp; Justice</a:t>
            </a:r>
            <a:br>
              <a:rPr lang="en-GB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</a:rPr>
            </a:br>
            <a:r>
              <a:rPr lang="en-GB" sz="28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National 4/5 RMPS Unit 2</a:t>
            </a:r>
            <a:endParaRPr lang="en-US" sz="28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757">
            <a:off x="746977" y="1282405"/>
            <a:ext cx="1752404" cy="116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252">
            <a:off x="6214484" y="1322140"/>
            <a:ext cx="2278885" cy="142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88" y="5517232"/>
            <a:ext cx="1604019" cy="11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785">
            <a:off x="3026062" y="1224688"/>
            <a:ext cx="2392919" cy="14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839">
            <a:off x="6588224" y="5638584"/>
            <a:ext cx="1312591" cy="98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0"/>
    </mc:Choice>
    <mc:Fallback xmlns="">
      <p:transition spd="slow" advTm="15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02" y="86623"/>
            <a:ext cx="3672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What is your morality? How do you decide what is right and wrong to do ? </a:t>
            </a:r>
            <a:r>
              <a:rPr lang="en-GB" sz="1600" dirty="0" smtClean="0">
                <a:solidFill>
                  <a:schemeClr val="bg1"/>
                </a:solidFill>
              </a:rPr>
              <a:t>Ask your partner the questions,  and for what reason  (see green box). Note down their answers. </a:t>
            </a:r>
            <a:r>
              <a:rPr lang="en-GB" sz="1600" dirty="0" err="1" smtClean="0">
                <a:solidFill>
                  <a:schemeClr val="bg1"/>
                </a:solidFill>
              </a:rPr>
              <a:t>Eg</a:t>
            </a:r>
            <a:r>
              <a:rPr lang="en-GB" sz="1600" dirty="0" smtClean="0">
                <a:solidFill>
                  <a:schemeClr val="bg1"/>
                </a:solidFill>
              </a:rPr>
              <a:t>:  1 = Yes, 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02" y="1410062"/>
            <a:ext cx="5976703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Questions to ask your partner: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Would you give some of your left-over lunch money to a beggar or not? </a:t>
            </a:r>
            <a:r>
              <a:rPr lang="en-GB" sz="1600" b="1" dirty="0" smtClean="0"/>
              <a:t>Why did you give that answer? (A-E)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Would you help a friend in her homework, even if you want to go out and play </a:t>
            </a:r>
            <a:r>
              <a:rPr lang="en-GB" sz="1600" dirty="0"/>
              <a:t>? </a:t>
            </a:r>
            <a:r>
              <a:rPr lang="en-GB" sz="1600" b="1" dirty="0"/>
              <a:t>Why did you give that answer? (A-E)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Would you hand in a purse with all the £20 notes in it, but only if you get a good </a:t>
            </a:r>
            <a:r>
              <a:rPr lang="en-GB" sz="1600" dirty="0"/>
              <a:t>reward? </a:t>
            </a:r>
            <a:r>
              <a:rPr lang="en-GB" sz="1600" b="1" dirty="0"/>
              <a:t>Why did you give that answer? (A-E)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Would you  own up to breaking your Mum or Dad’s favourite mug, even if they get angry</a:t>
            </a:r>
            <a:r>
              <a:rPr lang="en-GB" sz="1600" dirty="0"/>
              <a:t>? </a:t>
            </a:r>
            <a:r>
              <a:rPr lang="en-GB" sz="1600" b="1" dirty="0"/>
              <a:t>Why did you give that answer? (A-E</a:t>
            </a:r>
            <a:r>
              <a:rPr lang="en-GB" sz="1600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Would you stay in and finish your project, or go out anyway? </a:t>
            </a:r>
            <a:r>
              <a:rPr lang="en-GB" sz="1600" b="1" dirty="0"/>
              <a:t>Why did you give that answer? (A-E)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Would you tell the truth, but only if it will not get you into trouble.? </a:t>
            </a:r>
            <a:r>
              <a:rPr lang="en-GB" sz="1600" b="1" dirty="0" smtClean="0"/>
              <a:t>Why </a:t>
            </a:r>
            <a:r>
              <a:rPr lang="en-GB" sz="1600" b="1" dirty="0"/>
              <a:t>did you give that answer? (A-E</a:t>
            </a:r>
            <a:r>
              <a:rPr lang="en-GB" sz="1600" b="1" dirty="0" smtClean="0"/>
              <a:t>) </a:t>
            </a:r>
            <a:endParaRPr lang="en-GB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317418" y="260648"/>
            <a:ext cx="2826582" cy="4031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</a:rPr>
              <a:t>Why did you give that answer?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</a:rPr>
              <a:t>Because you just want to do </a:t>
            </a:r>
            <a:r>
              <a:rPr lang="en-GB" sz="1600" b="1" dirty="0" smtClean="0">
                <a:solidFill>
                  <a:prstClr val="black"/>
                </a:solidFill>
              </a:rPr>
              <a:t>the right thing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</a:rPr>
              <a:t>Because you want to be </a:t>
            </a:r>
            <a:r>
              <a:rPr lang="en-GB" sz="1600" b="1" dirty="0" smtClean="0">
                <a:solidFill>
                  <a:prstClr val="black"/>
                </a:solidFill>
              </a:rPr>
              <a:t>a good person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</a:rPr>
              <a:t>Because you want to do what </a:t>
            </a:r>
            <a:r>
              <a:rPr lang="en-GB" sz="1600" b="1" dirty="0" smtClean="0">
                <a:solidFill>
                  <a:prstClr val="black"/>
                </a:solidFill>
              </a:rPr>
              <a:t>God</a:t>
            </a:r>
            <a:r>
              <a:rPr lang="en-GB" sz="1600" dirty="0" smtClean="0">
                <a:solidFill>
                  <a:prstClr val="black"/>
                </a:solidFill>
              </a:rPr>
              <a:t> would want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</a:rPr>
              <a:t>Because you do </a:t>
            </a:r>
            <a:r>
              <a:rPr lang="en-GB" sz="1600" b="1" dirty="0" smtClean="0">
                <a:solidFill>
                  <a:prstClr val="black"/>
                </a:solidFill>
              </a:rPr>
              <a:t>whatever has the best result</a:t>
            </a:r>
            <a:r>
              <a:rPr lang="en-GB" sz="1600" dirty="0" smtClean="0">
                <a:solidFill>
                  <a:prstClr val="black"/>
                </a:solidFill>
              </a:rPr>
              <a:t>, (consequences) for you or the other person. 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</a:rPr>
              <a:t>Because you only want </a:t>
            </a:r>
            <a:r>
              <a:rPr lang="en-GB" sz="1600" b="1" dirty="0" smtClean="0">
                <a:solidFill>
                  <a:prstClr val="black"/>
                </a:solidFill>
              </a:rPr>
              <a:t>pleasure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for yourself,  and don’t care too much about others or doing the right thing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 b="9986"/>
          <a:stretch/>
        </p:blipFill>
        <p:spPr bwMode="auto">
          <a:xfrm>
            <a:off x="3827994" y="113489"/>
            <a:ext cx="1071397" cy="115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 bwMode="auto">
          <a:xfrm>
            <a:off x="7447936" y="4943298"/>
            <a:ext cx="1501376" cy="191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1836"/>
            <a:ext cx="1080120" cy="118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1484784"/>
            <a:ext cx="5904656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1. Think about which reason  A-E you picked most. That shows you why you mostly do good things – it is your </a:t>
            </a:r>
            <a:r>
              <a:rPr lang="en-GB" sz="2000" b="1" dirty="0" smtClean="0"/>
              <a:t>morality. </a:t>
            </a:r>
          </a:p>
          <a:p>
            <a:r>
              <a:rPr lang="en-GB" sz="2000" dirty="0" smtClean="0"/>
              <a:t>2. In your book explain </a:t>
            </a:r>
            <a:r>
              <a:rPr lang="en-GB" sz="2000" b="1" dirty="0" smtClean="0"/>
              <a:t>what morality you usually follow. </a:t>
            </a:r>
            <a:r>
              <a:rPr lang="en-GB" sz="2000" dirty="0" smtClean="0"/>
              <a:t> Give examples.  </a:t>
            </a:r>
            <a:r>
              <a:rPr lang="en-GB" sz="2000" dirty="0" err="1" smtClean="0">
                <a:solidFill>
                  <a:srgbClr val="FF0000"/>
                </a:solidFill>
              </a:rPr>
              <a:t>Eg</a:t>
            </a:r>
            <a:r>
              <a:rPr lang="en-GB" sz="2000" dirty="0" smtClean="0">
                <a:solidFill>
                  <a:srgbClr val="FF0000"/>
                </a:solidFill>
              </a:rPr>
              <a:t> I usually do things  because...… Example: if I found a purse with £20, I would…because…  I also do things because ..</a:t>
            </a:r>
          </a:p>
          <a:p>
            <a:r>
              <a:rPr lang="en-GB" sz="2000" dirty="0" smtClean="0"/>
              <a:t>**Can you change your morality from day to day?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71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Which morality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Watch the clip. </a:t>
            </a:r>
          </a:p>
          <a:p>
            <a:pPr marL="0" indent="0">
              <a:buNone/>
            </a:pPr>
            <a:r>
              <a:rPr lang="en-GB" dirty="0" smtClean="0"/>
              <a:t>Which of the men, is using which kind of morality?</a:t>
            </a:r>
            <a:endParaRPr lang="en-GB" dirty="0"/>
          </a:p>
        </p:txBody>
      </p:sp>
      <p:pic>
        <p:nvPicPr>
          <p:cNvPr id="1026" name="Picture 2" descr="C:\Users\Marta_2\AppData\Local\Microsoft\Windows\Temporary Internet Files\Content.IE5\51BBQ20I\MC900432653CAMFMAP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76" y="273516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0145" y="356356"/>
            <a:ext cx="237626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1. Explain what moralities the characters were using to work out what to do. </a:t>
            </a:r>
          </a:p>
          <a:p>
            <a:r>
              <a:rPr lang="en-GB" dirty="0" smtClean="0"/>
              <a:t>2</a:t>
            </a:r>
            <a:r>
              <a:rPr lang="en-GB" dirty="0"/>
              <a:t>. </a:t>
            </a:r>
            <a:r>
              <a:rPr lang="en-GB" dirty="0" smtClean="0"/>
              <a:t>Whose morality do you agree with most? Why?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770" y="3607919"/>
            <a:ext cx="4753514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GB" sz="2400" dirty="0" smtClean="0"/>
              <a:t>because </a:t>
            </a:r>
            <a:r>
              <a:rPr lang="en-GB" sz="2400" b="1" dirty="0" smtClean="0"/>
              <a:t>it is right to do that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 smtClean="0"/>
              <a:t>because that is what </a:t>
            </a:r>
            <a:r>
              <a:rPr lang="en-GB" sz="2400" b="1" dirty="0" smtClean="0"/>
              <a:t>God</a:t>
            </a:r>
            <a:r>
              <a:rPr lang="en-GB" sz="2400" dirty="0" smtClean="0"/>
              <a:t> wants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 smtClean="0"/>
              <a:t>Because they are </a:t>
            </a:r>
            <a:r>
              <a:rPr lang="en-GB" sz="2400" b="1" dirty="0" smtClean="0"/>
              <a:t>calculating</a:t>
            </a:r>
            <a:r>
              <a:rPr lang="en-GB" sz="2400" dirty="0" smtClean="0"/>
              <a:t> </a:t>
            </a:r>
            <a:r>
              <a:rPr lang="en-GB" sz="2400" b="1" dirty="0" smtClean="0"/>
              <a:t>how much benefit it would bring</a:t>
            </a:r>
            <a:endParaRPr lang="en-GB" sz="2400" dirty="0"/>
          </a:p>
          <a:p>
            <a:pPr marL="342900" indent="-342900">
              <a:buFont typeface="+mj-lt"/>
              <a:buAutoNum type="alphaUcPeriod"/>
            </a:pPr>
            <a:r>
              <a:rPr lang="en-GB" sz="2400" dirty="0" smtClean="0"/>
              <a:t>because it is important to be</a:t>
            </a:r>
            <a:r>
              <a:rPr lang="en-GB" sz="2400" b="1" dirty="0" smtClean="0"/>
              <a:t> a good person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2" t="28980" r="44158" b="42040"/>
          <a:stretch/>
        </p:blipFill>
        <p:spPr bwMode="auto">
          <a:xfrm>
            <a:off x="5417051" y="3694040"/>
            <a:ext cx="3379358" cy="222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314096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Hank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14096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Bob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372200" y="3501008"/>
            <a:ext cx="504056" cy="57606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2"/>
          </p:cNvCxnSpPr>
          <p:nvPr/>
        </p:nvCxnSpPr>
        <p:spPr>
          <a:xfrm>
            <a:off x="7452320" y="3510300"/>
            <a:ext cx="72008" cy="6387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Period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b="1" u="sng" dirty="0" smtClean="0"/>
              <a:t>Instructions</a:t>
            </a:r>
          </a:p>
          <a:p>
            <a:pPr>
              <a:buNone/>
            </a:pPr>
            <a:endParaRPr lang="en-GB" sz="2800" b="1" u="sng" dirty="0" smtClean="0"/>
          </a:p>
          <a:p>
            <a:r>
              <a:rPr lang="en-GB" sz="2800" b="1" dirty="0" smtClean="0"/>
              <a:t>Read through </a:t>
            </a:r>
            <a:r>
              <a:rPr lang="en-GB" sz="2800" b="1" dirty="0" smtClean="0"/>
              <a:t>Page 2 of your National Booklet</a:t>
            </a:r>
            <a:endParaRPr lang="en-GB" sz="2800" b="1" dirty="0" smtClean="0"/>
          </a:p>
          <a:p>
            <a:r>
              <a:rPr lang="en-GB" sz="2800" b="1" dirty="0" smtClean="0"/>
              <a:t>Complete questions 1-6 in as much detail as possible.</a:t>
            </a:r>
            <a:endParaRPr lang="en-GB" sz="2800" b="1" dirty="0" smtClean="0"/>
          </a:p>
          <a:p>
            <a:r>
              <a:rPr lang="en-GB" sz="2800" b="1" dirty="0" smtClean="0"/>
              <a:t>REMEMBER – </a:t>
            </a:r>
            <a:r>
              <a:rPr lang="en-GB" sz="2800" b="1" u="sng" dirty="0" smtClean="0"/>
              <a:t>THIS IS NOT CORE RME</a:t>
            </a:r>
            <a:r>
              <a:rPr lang="en-GB" sz="2800" b="1" dirty="0" smtClean="0"/>
              <a:t>, THIS IS NATIONAL 4/5 RMPS AND YOUR ANSWERS SHOULD REFLECT THE LEVEL WE ARE WORKING AT!!! </a:t>
            </a:r>
            <a:endParaRPr lang="en-GB" sz="28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043608" y="692696"/>
            <a:ext cx="7272808" cy="5688632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4" idx="1"/>
            <a:endCxn id="4" idx="5"/>
          </p:cNvCxnSpPr>
          <p:nvPr/>
        </p:nvCxnSpPr>
        <p:spPr>
          <a:xfrm>
            <a:off x="2861810" y="3537012"/>
            <a:ext cx="36364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35057" y="4941168"/>
            <a:ext cx="54452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80012" y="3537012"/>
            <a:ext cx="0" cy="14041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63888" y="4941168"/>
            <a:ext cx="0" cy="14401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86191" y="4941168"/>
            <a:ext cx="0" cy="14401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8144" y="131796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 I 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 knew about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3269594"/>
            <a:ext cx="1764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questions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about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&amp; Justice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would still like answered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63813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&amp; Justice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learnt in this lesson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692696"/>
            <a:ext cx="324036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 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4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Religion, Peace  &amp; Justice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50685"/>
              </p:ext>
            </p:extLst>
          </p:nvPr>
        </p:nvGraphicFramePr>
        <p:xfrm>
          <a:off x="467544" y="1318672"/>
          <a:ext cx="8424936" cy="5505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0360"/>
                <a:gridCol w="51845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Skill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b="1" dirty="0" smtClean="0">
                          <a:effectLst/>
                        </a:rPr>
                        <a:t>		</a:t>
                      </a:r>
                      <a:r>
                        <a:rPr lang="en-GB" sz="2400" b="1" dirty="0" smtClean="0">
                          <a:effectLst/>
                        </a:rPr>
                        <a:t>Coverage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Explain</a:t>
                      </a:r>
                      <a:r>
                        <a:rPr lang="en-GB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different views on moral decision making</a:t>
                      </a:r>
                      <a:endParaRPr lang="en-GB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GB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dirty="0" smtClean="0">
                          <a:effectLst/>
                        </a:rPr>
                        <a:t>Utilitarianism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dirty="0" smtClean="0">
                          <a:effectLst/>
                        </a:rPr>
                        <a:t>Divin</a:t>
                      </a:r>
                      <a:r>
                        <a:rPr lang="en-GB" sz="2000" b="1" baseline="0" dirty="0" smtClean="0">
                          <a:effectLst/>
                        </a:rPr>
                        <a:t>e Command/Religious Authority</a:t>
                      </a:r>
                      <a:endParaRPr lang="en-GB" sz="2000" b="1" dirty="0" smtClean="0">
                        <a:effectLst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b="1" baseline="0" dirty="0" smtClean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Apply views to different</a:t>
                      </a:r>
                      <a:r>
                        <a:rPr lang="en-GB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content</a:t>
                      </a:r>
                      <a:endParaRPr lang="en-GB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dirty="0" smtClean="0">
                          <a:effectLst/>
                        </a:rPr>
                        <a:t>Purpose</a:t>
                      </a:r>
                      <a:r>
                        <a:rPr lang="en-GB" sz="2000" b="1" baseline="0" dirty="0" smtClean="0">
                          <a:effectLst/>
                        </a:rPr>
                        <a:t> of punishment </a:t>
                      </a:r>
                      <a:r>
                        <a:rPr lang="en-GB" sz="2000" b="1" baseline="0" dirty="0" err="1" smtClean="0">
                          <a:effectLst/>
                        </a:rPr>
                        <a:t>i.e</a:t>
                      </a:r>
                      <a:r>
                        <a:rPr lang="en-GB" sz="2000" b="1" baseline="0" dirty="0" smtClean="0">
                          <a:effectLst/>
                        </a:rPr>
                        <a:t> revenge or forgiveness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baseline="0" dirty="0" smtClean="0">
                          <a:effectLst/>
                        </a:rPr>
                        <a:t>Capital Punishment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baseline="0" dirty="0" smtClean="0">
                          <a:effectLst/>
                        </a:rPr>
                        <a:t>Sentencing in the UK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59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Analysis</a:t>
                      </a:r>
                      <a:r>
                        <a:rPr lang="en-GB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GB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Arguments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for/against capital punishment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Strengths &amp; Weaknesses of UK sentences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Re-offending rates – reasons for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Public confidence in UK system</a:t>
                      </a:r>
                      <a:endParaRPr lang="en-GB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8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 &amp; Morality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endParaRPr lang="en-GB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en-GB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GB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Intentions</a:t>
            </a:r>
          </a:p>
          <a:p>
            <a:pPr marL="566928" indent="-457200"/>
            <a:r>
              <a:rPr lang="en-GB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role of </a:t>
            </a: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world.</a:t>
            </a:r>
          </a:p>
          <a:p>
            <a:pPr marL="566928" indent="-457200"/>
            <a:r>
              <a:rPr lang="en-GB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terms associated with </a:t>
            </a: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morality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66928" indent="-457200"/>
            <a:r>
              <a:rPr lang="en-GB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and explain your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views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punishment</a:t>
            </a:r>
          </a:p>
          <a:p>
            <a:pPr marL="109728" indent="0">
              <a:buNone/>
            </a:pPr>
            <a:r>
              <a:rPr lang="en-GB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</a:t>
            </a:r>
          </a:p>
          <a:p>
            <a:pPr marL="109728" indent="0">
              <a:buNone/>
            </a:pP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Morality section completed in folders. </a:t>
            </a:r>
          </a:p>
        </p:txBody>
      </p:sp>
    </p:spTree>
    <p:extLst>
      <p:ext uri="{BB962C8B-B14F-4D97-AF65-F5344CB8AC3E}">
        <p14:creationId xmlns:p14="http://schemas.microsoft.com/office/powerpoint/2010/main" val="3037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 smtClean="0">
                <a:solidFill>
                  <a:srgbClr val="FF0000"/>
                </a:solidFill>
                <a:effectLst>
                  <a:outerShdw dist="38096" dir="2700000">
                    <a:srgbClr val="C0C0C0"/>
                  </a:outerShdw>
                </a:effectLst>
              </a:rPr>
              <a:t>What is philosophy?</a:t>
            </a:r>
            <a:endParaRPr lang="en-US" b="1" dirty="0">
              <a:solidFill>
                <a:srgbClr val="FF0000"/>
              </a:solidFill>
              <a:effectLst>
                <a:outerShdw dist="38096" dir="2700000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/>
              <a:t>Philosophy is rather like one big </a:t>
            </a:r>
            <a:r>
              <a:rPr lang="en-GB" sz="3200" dirty="0" smtClean="0"/>
              <a:t>debate (argument)</a:t>
            </a:r>
            <a:endParaRPr lang="en-GB" sz="3200" dirty="0"/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dirty="0"/>
              <a:t>You are questioning the things that we </a:t>
            </a:r>
            <a:r>
              <a:rPr lang="en-GB" sz="3200" b="1" u="sng" dirty="0"/>
              <a:t>do not </a:t>
            </a:r>
            <a:r>
              <a:rPr lang="en-GB" sz="3200" b="1" u="sng" dirty="0" smtClean="0"/>
              <a:t>know</a:t>
            </a:r>
            <a:r>
              <a:rPr lang="en-GB" sz="3200" dirty="0"/>
              <a:t> </a:t>
            </a:r>
            <a:r>
              <a:rPr lang="en-GB" sz="3200" b="1" u="sng" dirty="0" smtClean="0"/>
              <a:t>for sure </a:t>
            </a:r>
          </a:p>
          <a:p>
            <a:pPr>
              <a:defRPr/>
            </a:pPr>
            <a:endParaRPr lang="en-GB" sz="3200" b="1" u="sng" dirty="0"/>
          </a:p>
          <a:p>
            <a:pPr>
              <a:defRPr/>
            </a:pPr>
            <a:r>
              <a:rPr lang="en-GB" sz="3200" dirty="0" smtClean="0"/>
              <a:t>It can be about really serious stuff- or just be used to blow your mind!!!</a:t>
            </a:r>
            <a:endParaRPr lang="en-US" sz="3200" dirty="0"/>
          </a:p>
          <a:p>
            <a:pPr lvl="0">
              <a:spcBef>
                <a:spcPts val="900"/>
              </a:spcBef>
            </a:pPr>
            <a:endParaRPr lang="en-US" sz="2800" dirty="0">
              <a:effectLst>
                <a:outerShdw dist="38096" dir="2700000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152" y="836712"/>
            <a:ext cx="309634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Does the chair you are sitting on exist when we are not looking at it?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8648" y="3833664"/>
            <a:ext cx="309634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Would green still be green if we didn’t call it green?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980728"/>
            <a:ext cx="309634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If a tree falls in the forest with no one around does it make a noise?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0"/>
    </mc:Choice>
    <mc:Fallback xmlns="">
      <p:transition spd="slow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Questions philosophers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How should we behave?</a:t>
            </a:r>
          </a:p>
          <a:p>
            <a:r>
              <a:rPr lang="en-GB" sz="2800" b="1" dirty="0" smtClean="0"/>
              <a:t>How can we determine what is right and what is wrong?</a:t>
            </a:r>
          </a:p>
          <a:p>
            <a:r>
              <a:rPr lang="en-GB" sz="2800" b="1" dirty="0" smtClean="0"/>
              <a:t>Does religion provide us with morality</a:t>
            </a:r>
          </a:p>
          <a:p>
            <a:r>
              <a:rPr lang="en-GB" sz="2800" b="1" dirty="0" smtClean="0"/>
              <a:t>Would we be able to behave in the right way if we didn’t have religion?</a:t>
            </a:r>
          </a:p>
          <a:p>
            <a:r>
              <a:rPr lang="en-GB" sz="2800" b="1" dirty="0" smtClean="0"/>
              <a:t>Why do we punish people?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 rot="20940683">
            <a:off x="7350763" y="5777481"/>
            <a:ext cx="1738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COPY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5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2" y="5229200"/>
            <a:ext cx="8260671" cy="1039425"/>
          </a:xfrm>
        </p:spPr>
        <p:txBody>
          <a:bodyPr/>
          <a:lstStyle/>
          <a:p>
            <a:r>
              <a:rPr lang="en-GB" dirty="0" smtClean="0"/>
              <a:t>Painting of Plato</a:t>
            </a:r>
            <a:br>
              <a:rPr lang="en-GB" dirty="0" smtClean="0"/>
            </a:br>
            <a:r>
              <a:rPr lang="en-GB" sz="2800" dirty="0" smtClean="0"/>
              <a:t>(Camera Phones didn’t exist in 427BCE!!!)</a:t>
            </a:r>
            <a:endParaRPr lang="en-GB" sz="2800" dirty="0"/>
          </a:p>
        </p:txBody>
      </p:sp>
      <p:pic>
        <p:nvPicPr>
          <p:cNvPr id="1026" name="Picture 2" descr="http://cdn2.spectator.co.uk/wp-content/blogs.dir/11/files/2013/07/plato-head-shot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www.allfreevectors.com/images/Free%20Vector%20Ned%20Flanders%2001%20The%20Simpsons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844790" cy="1606628"/>
          </a:xfrm>
          <a:prstGeom prst="rect">
            <a:avLst/>
          </a:prstGeom>
          <a:noFill/>
        </p:spPr>
      </p:pic>
      <p:pic>
        <p:nvPicPr>
          <p:cNvPr id="8198" name="Picture 6" descr="http://sharetv.org/images/the_simpsons/cast/large/rev_lovej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1386154" cy="1848205"/>
          </a:xfrm>
          <a:prstGeom prst="rect">
            <a:avLst/>
          </a:prstGeom>
          <a:noFill/>
        </p:spPr>
      </p:pic>
      <p:pic>
        <p:nvPicPr>
          <p:cNvPr id="8196" name="Picture 4" descr="http://www.simpsoncrazy.com/content/pictures/regulars/Grampa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1935138" cy="1935138"/>
          </a:xfrm>
          <a:prstGeom prst="rect">
            <a:avLst/>
          </a:prstGeom>
          <a:noFill/>
        </p:spPr>
      </p:pic>
      <p:pic>
        <p:nvPicPr>
          <p:cNvPr id="8194" name="Picture 2" descr="http://bbsimg.ngfiles.com/1/18028000/ngbbs49310ac37b6c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5064"/>
            <a:ext cx="1728192" cy="16560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of Punishment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123728" y="1268760"/>
            <a:ext cx="2448272" cy="1584176"/>
          </a:xfrm>
          <a:prstGeom prst="wedgeRoundRectCallout">
            <a:avLst>
              <a:gd name="adj1" fmla="val -83911"/>
              <a:gd name="adj2" fmla="val 21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 eye for an eye, a tooth for a tooth!!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843808" y="3429000"/>
            <a:ext cx="2448272" cy="1584176"/>
          </a:xfrm>
          <a:prstGeom prst="wedgeRoundRectCallout">
            <a:avLst>
              <a:gd name="adj1" fmla="val -68971"/>
              <a:gd name="adj2" fmla="val 21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should benefit society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444208" y="1268760"/>
            <a:ext cx="2448272" cy="1584176"/>
          </a:xfrm>
          <a:prstGeom prst="wedgeRoundRectCallout">
            <a:avLst>
              <a:gd name="adj1" fmla="val -56937"/>
              <a:gd name="adj2" fmla="val 631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just want the punishment to make the greater number of people happy!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695728" y="3356992"/>
            <a:ext cx="2448272" cy="1584176"/>
          </a:xfrm>
          <a:prstGeom prst="wedgeRoundRectCallout">
            <a:avLst>
              <a:gd name="adj1" fmla="val -62747"/>
              <a:gd name="adj2" fmla="val 41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Turn the other cheek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5608" y="5770460"/>
            <a:ext cx="8044864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What do these people think punishment is for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						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PTO</a:t>
            </a:r>
            <a:endParaRPr lang="en-GB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Morality</a:t>
            </a: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600200"/>
            <a:ext cx="5219700" cy="2405063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Morality is your sense of right and wrong and moral decisions are based on right or wrong actions.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51275" y="4076700"/>
            <a:ext cx="51133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dirty="0"/>
              <a:t>Which one is a moral decision and why?</a:t>
            </a:r>
          </a:p>
          <a:p>
            <a:pPr>
              <a:spcBef>
                <a:spcPct val="50000"/>
              </a:spcBef>
            </a:pPr>
            <a:r>
              <a:rPr lang="en-GB" sz="2400" b="0" dirty="0" smtClean="0"/>
              <a:t>a)Deciding </a:t>
            </a:r>
            <a:r>
              <a:rPr lang="en-GB" sz="2400" b="0" dirty="0"/>
              <a:t>where to go on Friday night</a:t>
            </a:r>
          </a:p>
          <a:p>
            <a:pPr>
              <a:spcBef>
                <a:spcPct val="50000"/>
              </a:spcBef>
            </a:pPr>
            <a:r>
              <a:rPr lang="en-GB" sz="2400" b="0" dirty="0" smtClean="0"/>
              <a:t>b) Deciding </a:t>
            </a:r>
            <a:r>
              <a:rPr lang="en-GB" sz="2400" b="0" dirty="0"/>
              <a:t>whether to steal.</a:t>
            </a:r>
            <a:endParaRPr lang="en-US" sz="2400" b="0" dirty="0"/>
          </a:p>
        </p:txBody>
      </p:sp>
      <p:pic>
        <p:nvPicPr>
          <p:cNvPr id="24585" name="Picture 9" descr="am2-00001decisions-pos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209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 smtClean="0">
                <a:solidFill>
                  <a:srgbClr val="FF0000"/>
                </a:solidFill>
                <a:effectLst>
                  <a:outerShdw dist="38096" dir="2700000">
                    <a:srgbClr val="C0C0C0"/>
                  </a:outerShdw>
                </a:effectLst>
              </a:rPr>
              <a:t>Morality</a:t>
            </a:r>
            <a:endParaRPr lang="en-US" b="1" dirty="0">
              <a:solidFill>
                <a:srgbClr val="FF0000"/>
              </a:solidFill>
              <a:effectLst>
                <a:outerShdw dist="38096" dir="2700000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900"/>
              </a:spcBef>
              <a:buClr>
                <a:srgbClr val="002060"/>
              </a:buClr>
              <a:buNone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dist="38096" dir="2700000">
                    <a:srgbClr val="C0C0C0"/>
                  </a:outerShdw>
                </a:effectLst>
              </a:rPr>
              <a:t>Terms you </a:t>
            </a:r>
            <a:r>
              <a:rPr lang="en-GB" sz="3600" u="sng" dirty="0" smtClean="0">
                <a:solidFill>
                  <a:srgbClr val="002060"/>
                </a:solidFill>
                <a:effectLst>
                  <a:outerShdw dist="38096" dir="2700000">
                    <a:srgbClr val="C0C0C0"/>
                  </a:outerShdw>
                </a:effectLst>
              </a:rPr>
              <a:t>must know!</a:t>
            </a:r>
          </a:p>
          <a:p>
            <a:pPr marL="0" lvl="0" indent="0">
              <a:spcBef>
                <a:spcPts val="900"/>
              </a:spcBef>
              <a:buClr>
                <a:srgbClr val="002060"/>
              </a:buClr>
              <a:buNone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dist="38096" dir="2700000">
                    <a:srgbClr val="C0C0C0"/>
                  </a:outerShdw>
                </a:effectLst>
              </a:rPr>
              <a:t>Morality</a:t>
            </a:r>
          </a:p>
          <a:p>
            <a:pPr marL="0" lvl="0" indent="0">
              <a:spcBef>
                <a:spcPts val="900"/>
              </a:spcBef>
              <a:buClr>
                <a:srgbClr val="002060"/>
              </a:buClr>
              <a:buNone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dist="38096" dir="2700000">
                    <a:srgbClr val="C0C0C0"/>
                  </a:outerShdw>
                </a:effectLst>
              </a:rPr>
              <a:t>Moral Values</a:t>
            </a:r>
          </a:p>
          <a:p>
            <a:pPr marL="0" lvl="0" indent="0">
              <a:spcBef>
                <a:spcPts val="900"/>
              </a:spcBef>
              <a:buClr>
                <a:srgbClr val="002060"/>
              </a:buClr>
              <a:buNone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dist="38096" dir="2700000">
                    <a:srgbClr val="C0C0C0"/>
                  </a:outerShdw>
                </a:effectLst>
              </a:rPr>
              <a:t>Moral Actions</a:t>
            </a:r>
          </a:p>
          <a:p>
            <a:pPr marL="0" lvl="0" indent="0">
              <a:spcBef>
                <a:spcPts val="900"/>
              </a:spcBef>
              <a:buClr>
                <a:srgbClr val="002060"/>
              </a:buClr>
              <a:buNone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dist="38096" dir="2700000">
                    <a:srgbClr val="C0C0C0"/>
                  </a:outerShdw>
                </a:effectLst>
              </a:rPr>
              <a:t>Immoral actions</a:t>
            </a:r>
          </a:p>
          <a:p>
            <a:pPr marL="0" lvl="0" indent="0">
              <a:spcBef>
                <a:spcPts val="900"/>
              </a:spcBef>
              <a:buClr>
                <a:srgbClr val="002060"/>
              </a:buClr>
              <a:buNone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dist="38096" dir="2700000">
                    <a:srgbClr val="C0C0C0"/>
                  </a:outerShdw>
                </a:effectLst>
              </a:rPr>
              <a:t>Ethics</a:t>
            </a:r>
          </a:p>
          <a:p>
            <a:pPr marL="0" lvl="0" indent="0">
              <a:spcBef>
                <a:spcPts val="900"/>
              </a:spcBef>
              <a:buClr>
                <a:srgbClr val="002060"/>
              </a:buClr>
              <a:buNone/>
            </a:pPr>
            <a:endParaRPr lang="en-US" sz="3600" b="1" dirty="0">
              <a:solidFill>
                <a:schemeClr val="accent2"/>
              </a:solidFill>
              <a:effectLst>
                <a:outerShdw dist="38096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527</TotalTime>
  <Words>873</Words>
  <Application>Microsoft Office PowerPoint</Application>
  <PresentationFormat>On-screen Show (4:3)</PresentationFormat>
  <Paragraphs>103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Religion&amp; Justice National 4/5 RMPS Unit 2</vt:lpstr>
      <vt:lpstr>Religion, Peace  &amp; Justice</vt:lpstr>
      <vt:lpstr>Philosophy &amp; Morality</vt:lpstr>
      <vt:lpstr>What is philosophy?</vt:lpstr>
      <vt:lpstr>Important Questions philosophers ask</vt:lpstr>
      <vt:lpstr>Painting of Plato (Camera Phones didn’t exist in 427BCE!!!)</vt:lpstr>
      <vt:lpstr>Theories of Punishment</vt:lpstr>
      <vt:lpstr>Morality</vt:lpstr>
      <vt:lpstr>Morality</vt:lpstr>
      <vt:lpstr>PowerPoint Presentation</vt:lpstr>
      <vt:lpstr>Which morality ?</vt:lpstr>
      <vt:lpstr>Period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Religion, Peace &amp; Justice</dc:title>
  <dc:creator>Your User Name</dc:creator>
  <cp:lastModifiedBy>MDixon</cp:lastModifiedBy>
  <cp:revision>25</cp:revision>
  <dcterms:created xsi:type="dcterms:W3CDTF">2012-03-06T09:10:39Z</dcterms:created>
  <dcterms:modified xsi:type="dcterms:W3CDTF">2013-11-13T12:20:12Z</dcterms:modified>
</cp:coreProperties>
</file>